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60" r:id="rId3"/>
    <p:sldId id="256" r:id="rId4"/>
    <p:sldId id="257" r:id="rId5"/>
    <p:sldId id="259" r:id="rId6"/>
    <p:sldId id="261" r:id="rId7"/>
    <p:sldId id="264" r:id="rId8"/>
    <p:sldId id="265" r:id="rId9"/>
    <p:sldId id="268" r:id="rId10"/>
    <p:sldId id="269" r:id="rId11"/>
    <p:sldId id="262" r:id="rId12"/>
    <p:sldId id="266" r:id="rId13"/>
    <p:sldId id="267" r:id="rId14"/>
    <p:sldId id="263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4C7"/>
    <a:srgbClr val="77B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70"/>
    <p:restoredTop sz="94663"/>
  </p:normalViewPr>
  <p:slideViewPr>
    <p:cSldViewPr>
      <p:cViewPr varScale="1">
        <p:scale>
          <a:sx n="138" d="100"/>
          <a:sy n="138" d="100"/>
        </p:scale>
        <p:origin x="184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20E83-AFD8-1343-983E-E8D90CAE9D7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52652-D913-324A-81E4-ACB1E9262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.clarkschools.net/Middle/Campbell/index.php/rdc-literacy-focu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cision_and_recall#Precis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F1_score" TargetMode="External"/><Relationship Id="rId4" Type="http://schemas.openxmlformats.org/officeDocument/2006/relationships/hyperlink" Target="https://en.wikipedia.org/wiki/Precision_and_recall#Recal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sd.edu/lance/houses/documents/2015-MAP-Normative-Data-AUG15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credit: Campbell Junior High School - </a:t>
            </a:r>
            <a:r>
              <a:rPr lang="en-US" dirty="0">
                <a:hlinkClick r:id="rId3"/>
              </a:rPr>
              <a:t>https://teach.clarkschools.net/Middle/Campbell/index.php/rdc-literacy-focus/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1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Today I'm here to </a:t>
            </a:r>
          </a:p>
          <a:p>
            <a:r>
              <a:rPr lang="en-US" dirty="0"/>
              <a:t>Bringing you a story about</a:t>
            </a:r>
          </a:p>
          <a:p>
            <a:r>
              <a:rPr lang="en-US" dirty="0"/>
              <a:t>building literacy</a:t>
            </a:r>
          </a:p>
          <a:p>
            <a:r>
              <a:rPr lang="en-US" dirty="0"/>
              <a:t>in specific in the area of ...</a:t>
            </a:r>
          </a:p>
          <a:p>
            <a:r>
              <a:rPr lang="en-US" dirty="0"/>
              <a:t>thru my own DS literacy building.</a:t>
            </a:r>
          </a:p>
          <a:p>
            <a:endParaRPr lang="en-US" dirty="0"/>
          </a:p>
          <a:p>
            <a:r>
              <a:rPr lang="en-US" dirty="0"/>
              <a:t>18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7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elementary school testing is given to measure academic progress.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measure of academic progress or MAP is in Rash Unit, or RIT.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an example, students entering 1st grade...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161 to 178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3rd grade the state mandates students take the Smarter Balanced Assessment, scores &gt; 2432 are meeting standards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mission, as I chose to accept it...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= Measure of Academic Progress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score units: RIT (Rasch Unit)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Smarter Balance score are unitless.  3rd Grade Levels: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 &lt; 2381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2381-2431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2432-2489	Met Standard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 &gt; 2489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5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Among the MANY people and organizations working to get kids to meet 3rd grade reading standards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see, the challenge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7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application of logistic regression with cross validation gave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precision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ability of the classifier not to label as positive a sample that is negative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recall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ability of the classifier to find all the positive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F-measure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(F1 measures) can be interpreted as a weighted harmonic mean of the precision and recall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79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by 3:15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7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work completed so far, I've come to the following conclusions...</a:t>
            </a:r>
          </a:p>
          <a:p>
            <a:endParaRPr lang="en-US" dirty="0"/>
          </a:p>
          <a:p>
            <a:r>
              <a:rPr lang="en-US" dirty="0"/>
              <a:t>score vs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87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https://www.kusd.edu/lance/houses/documents/2015-MAP-Normative-Data-AUG15.pdf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52652-D913-324A-81E4-ACB1E92626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38958-9F76-064A-8829-33C638F5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6E0D8-79A0-3F4F-A6ED-C1EDB07D01C4}"/>
              </a:ext>
            </a:extLst>
          </p:cNvPr>
          <p:cNvSpPr txBox="1"/>
          <p:nvPr/>
        </p:nvSpPr>
        <p:spPr>
          <a:xfrm>
            <a:off x="7064585" y="4897279"/>
            <a:ext cx="2079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Campbell Junior High School</a:t>
            </a:r>
          </a:p>
        </p:txBody>
      </p:sp>
    </p:spTree>
    <p:extLst>
      <p:ext uri="{BB962C8B-B14F-4D97-AF65-F5344CB8AC3E}">
        <p14:creationId xmlns:p14="http://schemas.microsoft.com/office/powerpoint/2010/main" val="132122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6B80-EB3C-B542-AE52-B68F2C56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0250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8CF-0CC7-1243-9E56-BE82906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9FC12F1-C979-4549-A979-8C47753C9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9163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6B80-EB3C-B542-AE52-B68F2C56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8C959F-3B85-734C-A1CC-288443A50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20359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9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986E-8F39-2B4D-90F8-F827724A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Score Norms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5DAAC-0491-0046-B23F-57EFCAEE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29" y="884466"/>
            <a:ext cx="4883614" cy="41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4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60041" y="3713128"/>
            <a:ext cx="84239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Building Literacy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740352" y="267494"/>
            <a:ext cx="937514" cy="230402"/>
            <a:chOff x="3275856" y="1242391"/>
            <a:chExt cx="1656184" cy="407020"/>
          </a:xfrm>
        </p:grpSpPr>
        <p:sp>
          <p:nvSpPr>
            <p:cNvPr id="9" name="Rounded Rectangle 8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360040" y="4324457"/>
            <a:ext cx="842391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K-3 English Language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Arts Education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and Data Science</a:t>
            </a:r>
            <a:endParaRPr kumimoji="0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by Sean Davern</a:t>
            </a:r>
            <a:endParaRPr kumimoji="0"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altLang="ko-KR" dirty="0"/>
              <a:t>The Challenge(s)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EDEB1A7-434C-2F41-ADAD-44E7CEA7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20359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4C7"/>
                </a:solidFill>
              </a:rPr>
              <a:t>Serving K-3 Elementary Kids</a:t>
            </a:r>
            <a:endParaRPr lang="ko-KR" altLang="en-US" dirty="0">
              <a:solidFill>
                <a:srgbClr val="0084C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3DFA9-6DD2-CC44-A925-837F5643B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36"/>
          <a:stretch/>
        </p:blipFill>
        <p:spPr>
          <a:xfrm>
            <a:off x="2681536" y="884466"/>
            <a:ext cx="5400600" cy="39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altLang="ko-KR" dirty="0"/>
              <a:t>The Challenge(s)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4AC3D8-C9FE-B245-B88E-7A1FA6635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31590"/>
            <a:ext cx="5486400" cy="3657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2B3E06-CF88-C848-8B31-C36BA584E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1131590"/>
            <a:ext cx="5486400" cy="3657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AA680FA-AF8F-AD45-A510-9B59FF647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8800" y="113159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8CF-0CC7-1243-9E56-BE82906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C96AE9E-0B1C-DE42-9046-F25639B8D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37" y="2373981"/>
            <a:ext cx="4348877" cy="27180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03FE98-D8D0-E34E-897B-7FD87D144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3345" y="2373982"/>
            <a:ext cx="4348877" cy="271804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E3BDB25-3D5D-724B-A75A-1FEB53584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77683"/>
              </p:ext>
            </p:extLst>
          </p:nvPr>
        </p:nvGraphicFramePr>
        <p:xfrm>
          <a:off x="2987824" y="988558"/>
          <a:ext cx="2770959" cy="1385423"/>
        </p:xfrm>
        <a:graphic>
          <a:graphicData uri="http://schemas.openxmlformats.org/drawingml/2006/table">
            <a:tbl>
              <a:tblPr/>
              <a:tblGrid>
                <a:gridCol w="854241">
                  <a:extLst>
                    <a:ext uri="{9D8B030D-6E8A-4147-A177-3AD203B41FA5}">
                      <a16:colId xmlns:a16="http://schemas.microsoft.com/office/drawing/2014/main" val="2239313250"/>
                    </a:ext>
                  </a:extLst>
                </a:gridCol>
                <a:gridCol w="505285">
                  <a:extLst>
                    <a:ext uri="{9D8B030D-6E8A-4147-A177-3AD203B41FA5}">
                      <a16:colId xmlns:a16="http://schemas.microsoft.com/office/drawing/2014/main" val="2503614767"/>
                    </a:ext>
                  </a:extLst>
                </a:gridCol>
                <a:gridCol w="380519">
                  <a:extLst>
                    <a:ext uri="{9D8B030D-6E8A-4147-A177-3AD203B41FA5}">
                      <a16:colId xmlns:a16="http://schemas.microsoft.com/office/drawing/2014/main" val="3304914368"/>
                    </a:ext>
                  </a:extLst>
                </a:gridCol>
                <a:gridCol w="547207">
                  <a:extLst>
                    <a:ext uri="{9D8B030D-6E8A-4147-A177-3AD203B41FA5}">
                      <a16:colId xmlns:a16="http://schemas.microsoft.com/office/drawing/2014/main" val="1797855387"/>
                    </a:ext>
                  </a:extLst>
                </a:gridCol>
                <a:gridCol w="483707">
                  <a:extLst>
                    <a:ext uri="{9D8B030D-6E8A-4147-A177-3AD203B41FA5}">
                      <a16:colId xmlns:a16="http://schemas.microsoft.com/office/drawing/2014/main" val="1570337228"/>
                    </a:ext>
                  </a:extLst>
                </a:gridCol>
              </a:tblGrid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    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precision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recall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f1-score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support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391261"/>
                  </a:ext>
                </a:extLst>
              </a:tr>
              <a:tr h="169057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   N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0.76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0.69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0.72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219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8892730"/>
                  </a:ext>
                </a:extLst>
              </a:tr>
              <a:tr h="169057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   Y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0.90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492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73814"/>
                  </a:ext>
                </a:extLst>
              </a:tr>
              <a:tr h="169057"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9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8548358"/>
                  </a:ext>
                </a:extLst>
              </a:tr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   accuracy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          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   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711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714586"/>
                  </a:ext>
                </a:extLst>
              </a:tr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  macro avg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US" sz="9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0.80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0.80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711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4432575"/>
                  </a:ext>
                </a:extLst>
              </a:tr>
              <a:tr h="219563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weighted avg  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US" sz="9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711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136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7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8CF-0CC7-1243-9E56-BE82906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9989689-6EA4-F54E-AC14-C420E571F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152" y="146796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4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B9F5-2656-6448-97E0-C03B0FDF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BDEF1-F856-B247-A715-A0CD8809705D}"/>
              </a:ext>
            </a:extLst>
          </p:cNvPr>
          <p:cNvSpPr txBox="1"/>
          <p:nvPr/>
        </p:nvSpPr>
        <p:spPr>
          <a:xfrm>
            <a:off x="2267744" y="1165352"/>
            <a:ext cx="50037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growth rather than if met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Consultation with Page Ahead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Expert advice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 Data + 2019 Smarter Balance 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7CB9BF-77CB-0C48-87B4-5FFE3F761E34}"/>
              </a:ext>
            </a:extLst>
          </p:cNvPr>
          <p:cNvGrpSpPr/>
          <p:nvPr/>
        </p:nvGrpSpPr>
        <p:grpSpPr>
          <a:xfrm>
            <a:off x="3559762" y="1494453"/>
            <a:ext cx="3448794" cy="1440160"/>
            <a:chOff x="3555636" y="1494453"/>
            <a:chExt cx="3448794" cy="14401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E87048-E038-104F-9DD0-256160627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852" y="1600223"/>
              <a:ext cx="1504578" cy="100749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EEE2E1-9954-E545-983F-B51C16DD6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636" y="1494453"/>
              <a:ext cx="1008112" cy="1440160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0E9EBF7A-5AD2-B744-B61F-53312487C8AE}"/>
                </a:ext>
              </a:extLst>
            </p:cNvPr>
            <p:cNvSpPr/>
            <p:nvPr/>
          </p:nvSpPr>
          <p:spPr>
            <a:xfrm>
              <a:off x="4491740" y="2103968"/>
              <a:ext cx="864096" cy="2211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9BC1FD-6521-FD4C-8F88-4AA877325A0B}"/>
              </a:ext>
            </a:extLst>
          </p:cNvPr>
          <p:cNvGrpSpPr/>
          <p:nvPr/>
        </p:nvGrpSpPr>
        <p:grpSpPr>
          <a:xfrm>
            <a:off x="3559762" y="1494453"/>
            <a:ext cx="3448794" cy="1440160"/>
            <a:chOff x="4218736" y="2322504"/>
            <a:chExt cx="3448794" cy="14401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718D3F-65B0-674B-84A1-8D976464D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952" y="2428274"/>
              <a:ext cx="1504578" cy="100749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074C36-46C2-824A-A052-481BE83C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736" y="2322504"/>
              <a:ext cx="1008112" cy="1440160"/>
            </a:xfrm>
            <a:prstGeom prst="rect">
              <a:avLst/>
            </a:prstGeom>
          </p:spPr>
        </p:pic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D9639E5C-5E63-0144-8F1B-519FE1C25949}"/>
                </a:ext>
              </a:extLst>
            </p:cNvPr>
            <p:cNvSpPr/>
            <p:nvPr/>
          </p:nvSpPr>
          <p:spPr>
            <a:xfrm>
              <a:off x="5154840" y="2932019"/>
              <a:ext cx="864096" cy="221130"/>
            </a:xfrm>
            <a:prstGeom prst="rightArrow">
              <a:avLst/>
            </a:prstGeom>
            <a:solidFill>
              <a:schemeClr val="accent1"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2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77723F-DB0F-E246-8A74-08E5DD045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0"/>
            <a:ext cx="7727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457</Words>
  <Application>Microsoft Macintosh PowerPoint</Application>
  <PresentationFormat>On-screen Show (16:9)</PresentationFormat>
  <Paragraphs>105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Helvetica</vt:lpstr>
      <vt:lpstr>Helvetica Neue</vt:lpstr>
      <vt:lpstr>Office Theme</vt:lpstr>
      <vt:lpstr>Custom Design</vt:lpstr>
      <vt:lpstr>PowerPoint Presentation</vt:lpstr>
      <vt:lpstr>PowerPoint Presentation</vt:lpstr>
      <vt:lpstr> The Challenge(s)</vt:lpstr>
      <vt:lpstr>Serving K-3 Elementary Kids</vt:lpstr>
      <vt:lpstr> The Challenge(s)</vt:lpstr>
      <vt:lpstr>Model Results</vt:lpstr>
      <vt:lpstr>Model Results</vt:lpstr>
      <vt:lpstr>Conclusions &amp; Future Work</vt:lpstr>
      <vt:lpstr>PowerPoint Presentation</vt:lpstr>
      <vt:lpstr>Appendix</vt:lpstr>
      <vt:lpstr>Model Results</vt:lpstr>
      <vt:lpstr>Confusion Matrix</vt:lpstr>
      <vt:lpstr>Reading Score Norms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Sean Davern</cp:lastModifiedBy>
  <cp:revision>64</cp:revision>
  <dcterms:created xsi:type="dcterms:W3CDTF">2014-04-01T16:27:38Z</dcterms:created>
  <dcterms:modified xsi:type="dcterms:W3CDTF">2019-10-30T22:49:32Z</dcterms:modified>
</cp:coreProperties>
</file>